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60" r:id="rId5"/>
    <p:sldId id="258" r:id="rId6"/>
    <p:sldId id="264" r:id="rId7"/>
    <p:sldId id="261" r:id="rId8"/>
    <p:sldId id="263" r:id="rId9"/>
    <p:sldId id="262" r:id="rId1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83" autoAdjust="0"/>
    <p:restoredTop sz="94660"/>
  </p:normalViewPr>
  <p:slideViewPr>
    <p:cSldViewPr snapToGrid="0">
      <p:cViewPr varScale="1">
        <p:scale>
          <a:sx n="86" d="100"/>
          <a:sy n="86" d="100"/>
        </p:scale>
        <p:origin x="57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g>
</file>

<file path=ppt/media/image4.jpg>
</file>

<file path=ppt/media/image5.jp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524000" y="1122363"/>
            <a:ext cx="9144000" cy="2387600"/>
          </a:xfrm>
        </p:spPr>
        <p:txBody>
          <a:bodyPr anchor="b">
            <a:normAutofit/>
          </a:bodyPr>
          <a:lstStyle>
            <a:lvl1pPr algn="ctr">
              <a:defRPr sz="5400">
                <a:solidFill>
                  <a:schemeClr val="tx1">
                    <a:lumMod val="65000"/>
                    <a:lumOff val="35000"/>
                  </a:schemeClr>
                </a:solidFill>
                <a:latin typeface="Arial" panose="020B0604020202020204" pitchFamily="34" charset="0"/>
                <a:cs typeface="Arial" panose="020B0604020202020204" pitchFamily="34" charset="0"/>
              </a:defRPr>
            </a:lvl1pPr>
          </a:lstStyle>
          <a:p>
            <a:r>
              <a:rPr lang="es-ES" dirty="0"/>
              <a:t>Título</a:t>
            </a:r>
            <a:endParaRPr lang="es-CO" dirty="0"/>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Haga clic para modificar el estilo de subtítulo del patrón</a:t>
            </a:r>
            <a:endParaRPr lang="es-CO" dirty="0"/>
          </a:p>
        </p:txBody>
      </p:sp>
      <p:sp>
        <p:nvSpPr>
          <p:cNvPr id="4" name="Marcador de fecha 3"/>
          <p:cNvSpPr>
            <a:spLocks noGrp="1"/>
          </p:cNvSpPr>
          <p:nvPr>
            <p:ph type="dt" sz="half" idx="10"/>
          </p:nvPr>
        </p:nvSpPr>
        <p:spPr/>
        <p:txBody>
          <a:bodyPr/>
          <a:lstStyle/>
          <a:p>
            <a:fld id="{6299EB6C-330A-4556-AC8C-E5A501B46336}" type="datetimeFigureOut">
              <a:rPr lang="es-CO" smtClean="0"/>
              <a:t>14/07/2022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2219752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6299EB6C-330A-4556-AC8C-E5A501B46336}" type="datetimeFigureOut">
              <a:rPr lang="es-CO" smtClean="0"/>
              <a:t>14/07/2022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3262475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6299EB6C-330A-4556-AC8C-E5A501B46336}" type="datetimeFigureOut">
              <a:rPr lang="es-CO" smtClean="0"/>
              <a:t>14/07/2022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19120175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C7DC55F-43BB-FB49-985D-1CA2736A201F}"/>
              </a:ext>
            </a:extLst>
          </p:cNvPr>
          <p:cNvSpPr>
            <a:spLocks noGrp="1"/>
          </p:cNvSpPr>
          <p:nvPr>
            <p:ph type="dt" sz="half" idx="10"/>
          </p:nvPr>
        </p:nvSpPr>
        <p:spPr/>
        <p:txBody>
          <a:bodyPr/>
          <a:lstStyle/>
          <a:p>
            <a:fld id="{6299EB6C-330A-4556-AC8C-E5A501B46336}" type="datetimeFigureOut">
              <a:rPr lang="es-CO" smtClean="0"/>
              <a:t>14/07/2022</a:t>
            </a:fld>
            <a:endParaRPr lang="es-CO"/>
          </a:p>
        </p:txBody>
      </p:sp>
      <p:sp>
        <p:nvSpPr>
          <p:cNvPr id="4" name="Marcador de pie de página 3">
            <a:extLst>
              <a:ext uri="{FF2B5EF4-FFF2-40B4-BE49-F238E27FC236}">
                <a16:creationId xmlns:a16="http://schemas.microsoft.com/office/drawing/2014/main" id="{323304A2-70B6-DF4D-80BD-AD524CAF4CBB}"/>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F85EBE7F-1BF7-4741-937F-BD93F139FF02}"/>
              </a:ext>
            </a:extLst>
          </p:cNvPr>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2349804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6299EB6C-330A-4556-AC8C-E5A501B46336}" type="datetimeFigureOut">
              <a:rPr lang="es-CO" smtClean="0"/>
              <a:t>14/07/2022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1527169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6299EB6C-330A-4556-AC8C-E5A501B46336}" type="datetimeFigureOut">
              <a:rPr lang="es-CO" smtClean="0"/>
              <a:t>14/07/2022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316431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6299EB6C-330A-4556-AC8C-E5A501B46336}" type="datetimeFigureOut">
              <a:rPr lang="es-CO" smtClean="0"/>
              <a:t>14/07/2022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1437207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6299EB6C-330A-4556-AC8C-E5A501B46336}" type="datetimeFigureOut">
              <a:rPr lang="es-CO" smtClean="0"/>
              <a:t>14/07/2022</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1103116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6299EB6C-330A-4556-AC8C-E5A501B46336}" type="datetimeFigureOut">
              <a:rPr lang="es-CO" smtClean="0"/>
              <a:t>14/07/2022</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3445008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6299EB6C-330A-4556-AC8C-E5A501B46336}" type="datetimeFigureOut">
              <a:rPr lang="es-CO" smtClean="0"/>
              <a:t>14/07/2022</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4031786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6299EB6C-330A-4556-AC8C-E5A501B46336}" type="datetimeFigureOut">
              <a:rPr lang="es-CO" smtClean="0"/>
              <a:t>14/07/2022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457690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6299EB6C-330A-4556-AC8C-E5A501B46336}" type="datetimeFigureOut">
              <a:rPr lang="es-CO" smtClean="0"/>
              <a:t>14/07/2022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6D455957-1418-453C-A644-6E131A65201F}" type="slidenum">
              <a:rPr lang="es-CO" smtClean="0"/>
              <a:t>‹Nº›</a:t>
            </a:fld>
            <a:endParaRPr lang="es-CO"/>
          </a:p>
        </p:txBody>
      </p:sp>
    </p:spTree>
    <p:extLst>
      <p:ext uri="{BB962C8B-B14F-4D97-AF65-F5344CB8AC3E}">
        <p14:creationId xmlns:p14="http://schemas.microsoft.com/office/powerpoint/2010/main" val="975943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99EB6C-330A-4556-AC8C-E5A501B46336}" type="datetimeFigureOut">
              <a:rPr lang="es-CO" smtClean="0"/>
              <a:t>14/07/2022</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455957-1418-453C-A644-6E131A65201F}" type="slidenum">
              <a:rPr lang="es-CO" smtClean="0"/>
              <a:t>‹Nº›</a:t>
            </a:fld>
            <a:endParaRPr lang="es-CO"/>
          </a:p>
        </p:txBody>
      </p:sp>
      <p:pic>
        <p:nvPicPr>
          <p:cNvPr id="7" name="Imagen 6">
            <a:extLst>
              <a:ext uri="{FF2B5EF4-FFF2-40B4-BE49-F238E27FC236}">
                <a16:creationId xmlns:a16="http://schemas.microsoft.com/office/drawing/2014/main" id="{FEBCE69C-0E9C-5945-8C5B-51CD63616BCB}"/>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537710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sp>
        <p:nvSpPr>
          <p:cNvPr id="12" name="Google Shape;42;p1"/>
          <p:cNvSpPr txBox="1">
            <a:spLocks noGrp="1"/>
          </p:cNvSpPr>
          <p:nvPr/>
        </p:nvSpPr>
        <p:spPr>
          <a:xfrm>
            <a:off x="1409037" y="2112885"/>
            <a:ext cx="9373925" cy="287636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595959"/>
              </a:buClr>
              <a:buSzPts val="1800"/>
              <a:buFont typeface="Arial"/>
              <a:buNone/>
              <a:defRPr sz="36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lvl="0">
              <a:buClr>
                <a:schemeClr val="lt1"/>
              </a:buClr>
              <a:buSzPts val="5400"/>
            </a:pPr>
            <a:r>
              <a:rPr lang="es-MX" sz="5400" dirty="0">
                <a:solidFill>
                  <a:schemeClr val="lt1"/>
                </a:solidFill>
              </a:rPr>
              <a:t>Introducción a Python con énfasis en el manejo de datos y el uso de Inteligencia artificial</a:t>
            </a:r>
            <a:endParaRPr dirty="0"/>
          </a:p>
        </p:txBody>
      </p:sp>
    </p:spTree>
    <p:extLst>
      <p:ext uri="{BB962C8B-B14F-4D97-AF65-F5344CB8AC3E}">
        <p14:creationId xmlns:p14="http://schemas.microsoft.com/office/powerpoint/2010/main" val="2970024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42;p1"/>
          <p:cNvSpPr txBox="1">
            <a:spLocks noGrp="1"/>
          </p:cNvSpPr>
          <p:nvPr/>
        </p:nvSpPr>
        <p:spPr>
          <a:xfrm>
            <a:off x="1409037" y="2585527"/>
            <a:ext cx="9373925" cy="84347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595959"/>
              </a:buClr>
              <a:buSzPts val="1800"/>
              <a:buFont typeface="Arial"/>
              <a:buNone/>
              <a:defRPr sz="36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lvl="0" indent="0" algn="ctr" rtl="0">
              <a:lnSpc>
                <a:spcPct val="90000"/>
              </a:lnSpc>
              <a:spcBef>
                <a:spcPts val="0"/>
              </a:spcBef>
              <a:spcAft>
                <a:spcPts val="0"/>
              </a:spcAft>
              <a:buClr>
                <a:schemeClr val="lt1"/>
              </a:buClr>
              <a:buSzPts val="5400"/>
              <a:buFont typeface="Arial"/>
              <a:buNone/>
            </a:pPr>
            <a:r>
              <a:rPr lang="es-CO" sz="5400" dirty="0">
                <a:solidFill>
                  <a:schemeClr val="lt1"/>
                </a:solidFill>
              </a:rPr>
              <a:t>Librería Pandas</a:t>
            </a:r>
            <a:endParaRPr dirty="0"/>
          </a:p>
        </p:txBody>
      </p:sp>
    </p:spTree>
    <p:extLst>
      <p:ext uri="{BB962C8B-B14F-4D97-AF65-F5344CB8AC3E}">
        <p14:creationId xmlns:p14="http://schemas.microsoft.com/office/powerpoint/2010/main" val="1972982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54;p3"/>
          <p:cNvSpPr txBox="1">
            <a:spLocks noGrp="1"/>
          </p:cNvSpPr>
          <p:nvPr/>
        </p:nvSpPr>
        <p:spPr>
          <a:xfrm>
            <a:off x="1524000" y="1233996"/>
            <a:ext cx="9144000" cy="537099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lvl="0" indent="0" algn="just">
              <a:spcBef>
                <a:spcPts val="0"/>
              </a:spcBef>
              <a:buSzPts val="1800"/>
            </a:pPr>
            <a:r>
              <a:rPr lang="es-MX" b="1" dirty="0">
                <a:latin typeface="Arial Narrow" panose="020B0606020202030204" pitchFamily="34" charset="0"/>
                <a:ea typeface="Arial"/>
                <a:cs typeface="Arial"/>
                <a:sym typeface="Arial"/>
              </a:rPr>
              <a:t>Pandas</a:t>
            </a:r>
            <a:r>
              <a:rPr lang="es-MX" dirty="0">
                <a:latin typeface="Arial Narrow" panose="020B0606020202030204" pitchFamily="34" charset="0"/>
                <a:ea typeface="Arial"/>
                <a:cs typeface="Arial"/>
                <a:sym typeface="Arial"/>
              </a:rPr>
              <a:t> es una librería de Python especializada en el manejo y análisis de estructuras de datos.</a:t>
            </a:r>
          </a:p>
          <a:p>
            <a:pPr marL="0" lvl="0" indent="0" algn="just">
              <a:spcBef>
                <a:spcPts val="0"/>
              </a:spcBef>
              <a:buSzPts val="1800"/>
            </a:pPr>
            <a:r>
              <a:rPr lang="es-MX" dirty="0">
                <a:latin typeface="Arial Narrow" panose="020B0606020202030204" pitchFamily="34" charset="0"/>
              </a:rPr>
              <a:t>Las principales características de esta librería son:</a:t>
            </a:r>
          </a:p>
          <a:p>
            <a:pPr marL="571500" indent="-342900" algn="just">
              <a:buFont typeface="Arial" panose="020B0604020202020204" pitchFamily="34" charset="0"/>
              <a:buChar char="•"/>
            </a:pPr>
            <a:r>
              <a:rPr lang="es-MX" dirty="0">
                <a:latin typeface="Arial Narrow" panose="020B0606020202030204" pitchFamily="34" charset="0"/>
              </a:rPr>
              <a:t>Define nuevas estructuras de datos basadas en los </a:t>
            </a:r>
            <a:r>
              <a:rPr lang="es-MX" dirty="0" err="1">
                <a:latin typeface="Arial Narrow" panose="020B0606020202030204" pitchFamily="34" charset="0"/>
              </a:rPr>
              <a:t>arrays</a:t>
            </a:r>
            <a:r>
              <a:rPr lang="es-MX" dirty="0">
                <a:latin typeface="Arial Narrow" panose="020B0606020202030204" pitchFamily="34" charset="0"/>
              </a:rPr>
              <a:t> de la librería </a:t>
            </a:r>
            <a:r>
              <a:rPr lang="es-MX" dirty="0" err="1">
                <a:latin typeface="Arial Narrow" panose="020B0606020202030204" pitchFamily="34" charset="0"/>
              </a:rPr>
              <a:t>NumPy</a:t>
            </a:r>
            <a:r>
              <a:rPr lang="es-MX" dirty="0">
                <a:latin typeface="Arial Narrow" panose="020B0606020202030204" pitchFamily="34" charset="0"/>
              </a:rPr>
              <a:t> pero con nuevas funcionalidades.</a:t>
            </a:r>
          </a:p>
          <a:p>
            <a:pPr marL="571500" indent="-342900" algn="just">
              <a:buFont typeface="Arial" panose="020B0604020202020204" pitchFamily="34" charset="0"/>
              <a:buChar char="•"/>
            </a:pPr>
            <a:r>
              <a:rPr lang="es-MX" dirty="0">
                <a:latin typeface="Arial Narrow" panose="020B0606020202030204" pitchFamily="34" charset="0"/>
              </a:rPr>
              <a:t>Permite leer y escribir fácilmente ficheros en formato CSV, </a:t>
            </a:r>
            <a:r>
              <a:rPr lang="es-MX" b="1" dirty="0">
                <a:latin typeface="Arial Narrow" panose="020B0606020202030204" pitchFamily="34" charset="0"/>
              </a:rPr>
              <a:t>Excel</a:t>
            </a:r>
            <a:r>
              <a:rPr lang="es-MX" dirty="0">
                <a:latin typeface="Arial Narrow" panose="020B0606020202030204" pitchFamily="34" charset="0"/>
              </a:rPr>
              <a:t> y bases de datos SQL.</a:t>
            </a:r>
          </a:p>
          <a:p>
            <a:pPr marL="571500" indent="-342900" algn="just">
              <a:buFont typeface="Arial" panose="020B0604020202020204" pitchFamily="34" charset="0"/>
              <a:buChar char="•"/>
            </a:pPr>
            <a:r>
              <a:rPr lang="es-MX" dirty="0">
                <a:latin typeface="Arial Narrow" panose="020B0606020202030204" pitchFamily="34" charset="0"/>
              </a:rPr>
              <a:t>Permite acceder a los datos mediante índices o nombres para filas y columnas.</a:t>
            </a:r>
          </a:p>
          <a:p>
            <a:pPr marL="571500" indent="-342900" algn="just">
              <a:buFont typeface="Arial" panose="020B0604020202020204" pitchFamily="34" charset="0"/>
              <a:buChar char="•"/>
            </a:pPr>
            <a:r>
              <a:rPr lang="es-MX" dirty="0">
                <a:latin typeface="Arial Narrow" panose="020B0606020202030204" pitchFamily="34" charset="0"/>
              </a:rPr>
              <a:t>Ofrece métodos para reordenar, dividir y combinar conjuntos de datos.</a:t>
            </a:r>
          </a:p>
          <a:p>
            <a:pPr marL="571500" indent="-342900" algn="just">
              <a:buFont typeface="Arial" panose="020B0604020202020204" pitchFamily="34" charset="0"/>
              <a:buChar char="•"/>
            </a:pPr>
            <a:r>
              <a:rPr lang="es-MX" dirty="0">
                <a:latin typeface="Arial Narrow" panose="020B0606020202030204" pitchFamily="34" charset="0"/>
              </a:rPr>
              <a:t>Permite trabajar con series temporales.</a:t>
            </a:r>
          </a:p>
          <a:p>
            <a:pPr marL="571500" indent="-342900" algn="just">
              <a:buFont typeface="Arial" panose="020B0604020202020204" pitchFamily="34" charset="0"/>
              <a:buChar char="•"/>
            </a:pPr>
            <a:r>
              <a:rPr lang="es-MX" dirty="0">
                <a:latin typeface="Arial Narrow" panose="020B0606020202030204" pitchFamily="34" charset="0"/>
              </a:rPr>
              <a:t>Realiza todas estas operaciones de manera muy eficiente.</a:t>
            </a:r>
          </a:p>
          <a:p>
            <a:pPr marL="0" lvl="0" indent="0" algn="just">
              <a:spcBef>
                <a:spcPts val="0"/>
              </a:spcBef>
              <a:buSzPts val="1800"/>
            </a:pPr>
            <a:endParaRPr dirty="0"/>
          </a:p>
        </p:txBody>
      </p:sp>
    </p:spTree>
    <p:extLst>
      <p:ext uri="{BB962C8B-B14F-4D97-AF65-F5344CB8AC3E}">
        <p14:creationId xmlns:p14="http://schemas.microsoft.com/office/powerpoint/2010/main" val="4025933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53;p3"/>
          <p:cNvSpPr txBox="1">
            <a:spLocks noGrp="1"/>
          </p:cNvSpPr>
          <p:nvPr/>
        </p:nvSpPr>
        <p:spPr>
          <a:xfrm>
            <a:off x="1703033" y="731987"/>
            <a:ext cx="9144000" cy="952907"/>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595959"/>
              </a:buClr>
              <a:buSzPts val="4800"/>
              <a:buFont typeface="Arial"/>
              <a:buNone/>
              <a:defRPr sz="48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s-MX" dirty="0">
                <a:solidFill>
                  <a:schemeClr val="bg1"/>
                </a:solidFill>
                <a:latin typeface="Arial Narrow" panose="020B0606020202030204" pitchFamily="34" charset="0"/>
              </a:rPr>
              <a:t>Tipos de datos de Pandas</a:t>
            </a:r>
          </a:p>
        </p:txBody>
      </p:sp>
      <p:sp>
        <p:nvSpPr>
          <p:cNvPr id="4" name="Rectángulo 3">
            <a:extLst>
              <a:ext uri="{FF2B5EF4-FFF2-40B4-BE49-F238E27FC236}">
                <a16:creationId xmlns:a16="http://schemas.microsoft.com/office/drawing/2014/main" id="{D4CAACB7-8139-4E9F-A915-185BA266807A}"/>
              </a:ext>
            </a:extLst>
          </p:cNvPr>
          <p:cNvSpPr/>
          <p:nvPr/>
        </p:nvSpPr>
        <p:spPr>
          <a:xfrm>
            <a:off x="1524000" y="1905506"/>
            <a:ext cx="9502066" cy="4154984"/>
          </a:xfrm>
          <a:prstGeom prst="rect">
            <a:avLst/>
          </a:prstGeom>
        </p:spPr>
        <p:txBody>
          <a:bodyPr wrap="square">
            <a:spAutoFit/>
          </a:bodyPr>
          <a:lstStyle/>
          <a:p>
            <a:r>
              <a:rPr lang="es-MX" sz="2400" b="1" dirty="0">
                <a:solidFill>
                  <a:schemeClr val="bg1"/>
                </a:solidFill>
                <a:latin typeface="Arial Narrow" panose="020B0606020202030204" pitchFamily="34" charset="0"/>
              </a:rPr>
              <a:t>Series</a:t>
            </a:r>
            <a:r>
              <a:rPr lang="es-MX" sz="2400" dirty="0">
                <a:solidFill>
                  <a:schemeClr val="bg1"/>
                </a:solidFill>
                <a:latin typeface="Arial Narrow" panose="020B0606020202030204" pitchFamily="34" charset="0"/>
              </a:rPr>
              <a:t>: Estructura de una dimensión.</a:t>
            </a:r>
          </a:p>
          <a:p>
            <a:endParaRPr lang="es-MX" sz="2400" dirty="0">
              <a:solidFill>
                <a:schemeClr val="bg1"/>
              </a:solidFill>
              <a:latin typeface="Arial Narrow" panose="020B0606020202030204" pitchFamily="34" charset="0"/>
            </a:endParaRPr>
          </a:p>
          <a:p>
            <a:r>
              <a:rPr lang="es-MX" sz="2400" b="1" dirty="0" err="1">
                <a:solidFill>
                  <a:schemeClr val="bg1"/>
                </a:solidFill>
                <a:latin typeface="Arial Narrow" panose="020B0606020202030204" pitchFamily="34" charset="0"/>
              </a:rPr>
              <a:t>DataFrame</a:t>
            </a:r>
            <a:r>
              <a:rPr lang="es-MX" sz="2400" dirty="0">
                <a:solidFill>
                  <a:schemeClr val="bg1"/>
                </a:solidFill>
                <a:latin typeface="Arial Narrow" panose="020B0606020202030204" pitchFamily="34" charset="0"/>
              </a:rPr>
              <a:t>: Estructura de dos dimensiones (tablas).</a:t>
            </a:r>
          </a:p>
          <a:p>
            <a:endParaRPr lang="es-MX" sz="2400" dirty="0">
              <a:solidFill>
                <a:schemeClr val="bg1"/>
              </a:solidFill>
              <a:latin typeface="Arial Narrow" panose="020B0606020202030204" pitchFamily="34" charset="0"/>
            </a:endParaRPr>
          </a:p>
          <a:p>
            <a:r>
              <a:rPr lang="es-MX" sz="2400" b="1" dirty="0">
                <a:solidFill>
                  <a:schemeClr val="bg1"/>
                </a:solidFill>
                <a:latin typeface="Arial Narrow" panose="020B0606020202030204" pitchFamily="34" charset="0"/>
              </a:rPr>
              <a:t>Panel</a:t>
            </a:r>
            <a:r>
              <a:rPr lang="es-MX" sz="2400" dirty="0">
                <a:solidFill>
                  <a:schemeClr val="bg1"/>
                </a:solidFill>
                <a:latin typeface="Arial Narrow" panose="020B0606020202030204" pitchFamily="34" charset="0"/>
              </a:rPr>
              <a:t>: Estructura de tres dimensiones (cubos).</a:t>
            </a:r>
          </a:p>
          <a:p>
            <a:endParaRPr lang="es-MX" sz="2400" dirty="0">
              <a:solidFill>
                <a:schemeClr val="bg1"/>
              </a:solidFill>
              <a:latin typeface="Arial Narrow" panose="020B0606020202030204" pitchFamily="34" charset="0"/>
            </a:endParaRPr>
          </a:p>
          <a:p>
            <a:r>
              <a:rPr lang="es-MX" sz="2400" dirty="0">
                <a:solidFill>
                  <a:schemeClr val="bg1"/>
                </a:solidFill>
                <a:latin typeface="Arial Narrow" panose="020B0606020202030204" pitchFamily="34" charset="0"/>
              </a:rPr>
              <a:t>Estas estructuras se construyen a partir de </a:t>
            </a:r>
            <a:r>
              <a:rPr lang="es-MX" sz="2400" dirty="0" err="1">
                <a:solidFill>
                  <a:schemeClr val="bg1"/>
                </a:solidFill>
                <a:latin typeface="Arial Narrow" panose="020B0606020202030204" pitchFamily="34" charset="0"/>
              </a:rPr>
              <a:t>arrays</a:t>
            </a:r>
            <a:r>
              <a:rPr lang="es-MX" sz="2400" dirty="0">
                <a:solidFill>
                  <a:schemeClr val="bg1"/>
                </a:solidFill>
                <a:latin typeface="Arial Narrow" panose="020B0606020202030204" pitchFamily="34" charset="0"/>
              </a:rPr>
              <a:t> de la librería </a:t>
            </a:r>
            <a:r>
              <a:rPr lang="es-MX" sz="2400" dirty="0" err="1">
                <a:solidFill>
                  <a:schemeClr val="bg1"/>
                </a:solidFill>
                <a:latin typeface="Arial Narrow" panose="020B0606020202030204" pitchFamily="34" charset="0"/>
              </a:rPr>
              <a:t>NumPy</a:t>
            </a:r>
            <a:r>
              <a:rPr lang="es-MX" sz="2400" dirty="0">
                <a:solidFill>
                  <a:schemeClr val="bg1"/>
                </a:solidFill>
                <a:latin typeface="Arial Narrow" panose="020B0606020202030204" pitchFamily="34" charset="0"/>
              </a:rPr>
              <a:t>, añadiendo nuevas funcionalidades.</a:t>
            </a:r>
          </a:p>
          <a:p>
            <a:r>
              <a:rPr lang="es-MX" sz="2400" dirty="0">
                <a:solidFill>
                  <a:schemeClr val="bg1"/>
                </a:solidFill>
                <a:latin typeface="Arial Narrow" panose="020B0606020202030204" pitchFamily="34" charset="0"/>
              </a:rPr>
              <a:t>La librería se instala </a:t>
            </a:r>
            <a:r>
              <a:rPr lang="es-MX" sz="2400" dirty="0" err="1">
                <a:solidFill>
                  <a:schemeClr val="bg1"/>
                </a:solidFill>
                <a:latin typeface="Arial Narrow" panose="020B0606020202030204" pitchFamily="34" charset="0"/>
              </a:rPr>
              <a:t>atraves</a:t>
            </a:r>
            <a:r>
              <a:rPr lang="es-MX" sz="2400" dirty="0">
                <a:solidFill>
                  <a:schemeClr val="bg1"/>
                </a:solidFill>
                <a:latin typeface="Arial Narrow" panose="020B0606020202030204" pitchFamily="34" charset="0"/>
              </a:rPr>
              <a:t> de consola con el comando:</a:t>
            </a:r>
          </a:p>
          <a:p>
            <a:endParaRPr lang="es-MX" sz="2400" dirty="0">
              <a:solidFill>
                <a:schemeClr val="bg1"/>
              </a:solidFill>
              <a:latin typeface="Arial Narrow" panose="020B0606020202030204" pitchFamily="34" charset="0"/>
            </a:endParaRPr>
          </a:p>
          <a:p>
            <a:r>
              <a:rPr lang="es-MX" sz="2400" b="1" dirty="0">
                <a:solidFill>
                  <a:schemeClr val="bg1"/>
                </a:solidFill>
                <a:latin typeface="Arial Narrow" panose="020B0606020202030204" pitchFamily="34" charset="0"/>
              </a:rPr>
              <a:t>	</a:t>
            </a:r>
            <a:r>
              <a:rPr lang="es-MX" sz="2400" b="1" dirty="0" err="1">
                <a:solidFill>
                  <a:schemeClr val="bg1"/>
                </a:solidFill>
                <a:latin typeface="Arial Narrow" panose="020B0606020202030204" pitchFamily="34" charset="0"/>
              </a:rPr>
              <a:t>pip</a:t>
            </a:r>
            <a:r>
              <a:rPr lang="es-MX" sz="2400" b="1" dirty="0">
                <a:solidFill>
                  <a:schemeClr val="bg1"/>
                </a:solidFill>
                <a:latin typeface="Arial Narrow" panose="020B0606020202030204" pitchFamily="34" charset="0"/>
              </a:rPr>
              <a:t> </a:t>
            </a:r>
            <a:r>
              <a:rPr lang="es-MX" sz="2400" b="1" dirty="0" err="1">
                <a:solidFill>
                  <a:schemeClr val="bg1"/>
                </a:solidFill>
                <a:latin typeface="Arial Narrow" panose="020B0606020202030204" pitchFamily="34" charset="0"/>
              </a:rPr>
              <a:t>install</a:t>
            </a:r>
            <a:r>
              <a:rPr lang="es-MX" sz="2400" b="1" dirty="0">
                <a:solidFill>
                  <a:schemeClr val="bg1"/>
                </a:solidFill>
                <a:latin typeface="Arial Narrow" panose="020B0606020202030204" pitchFamily="34" charset="0"/>
              </a:rPr>
              <a:t> pandas</a:t>
            </a:r>
          </a:p>
        </p:txBody>
      </p:sp>
    </p:spTree>
    <p:extLst>
      <p:ext uri="{BB962C8B-B14F-4D97-AF65-F5344CB8AC3E}">
        <p14:creationId xmlns:p14="http://schemas.microsoft.com/office/powerpoint/2010/main" val="1030844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53;p3"/>
          <p:cNvSpPr txBox="1">
            <a:spLocks noGrp="1"/>
          </p:cNvSpPr>
          <p:nvPr/>
        </p:nvSpPr>
        <p:spPr>
          <a:xfrm>
            <a:off x="1524000" y="682714"/>
            <a:ext cx="9144000" cy="952907"/>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595959"/>
              </a:buClr>
              <a:buSzPts val="4800"/>
              <a:buFont typeface="Arial"/>
              <a:buNone/>
              <a:defRPr sz="48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lvl="0" indent="0" algn="ctr" rtl="0">
              <a:lnSpc>
                <a:spcPct val="90000"/>
              </a:lnSpc>
              <a:spcBef>
                <a:spcPts val="0"/>
              </a:spcBef>
              <a:spcAft>
                <a:spcPts val="0"/>
              </a:spcAft>
              <a:buClr>
                <a:srgbClr val="595959"/>
              </a:buClr>
              <a:buSzPts val="4800"/>
              <a:buFont typeface="Arial"/>
              <a:buNone/>
            </a:pPr>
            <a:r>
              <a:rPr lang="es-MX" dirty="0"/>
              <a:t>S</a:t>
            </a:r>
            <a:r>
              <a:rPr lang="es-CO" dirty="0"/>
              <a:t>ERIES</a:t>
            </a:r>
            <a:endParaRPr dirty="0"/>
          </a:p>
        </p:txBody>
      </p:sp>
      <p:sp>
        <p:nvSpPr>
          <p:cNvPr id="6" name="Google Shape;54;p3"/>
          <p:cNvSpPr txBox="1">
            <a:spLocks noGrp="1"/>
          </p:cNvSpPr>
          <p:nvPr/>
        </p:nvSpPr>
        <p:spPr>
          <a:xfrm>
            <a:off x="1524000" y="1793289"/>
            <a:ext cx="9144000" cy="208625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algn="just"/>
            <a:r>
              <a:rPr lang="es-MX" dirty="0"/>
              <a:t>Son estructuras similares a los </a:t>
            </a:r>
            <a:r>
              <a:rPr lang="es-MX" dirty="0" err="1"/>
              <a:t>arrays</a:t>
            </a:r>
            <a:r>
              <a:rPr lang="es-MX" dirty="0"/>
              <a:t> de una dimensión. Son homogéneas, es decir, sus elementos tienen que ser del mismo tipo, y su tamaño es inmutable, es decir, no se puede cambiar, aunque si su contenido.</a:t>
            </a:r>
          </a:p>
          <a:p>
            <a:pPr algn="just"/>
            <a:r>
              <a:rPr lang="es-MX" dirty="0"/>
              <a:t>Dispone de un índice que asocia un nombre a cada elemento del la serie, a través de la cuál se accede al elemento.</a:t>
            </a:r>
          </a:p>
        </p:txBody>
      </p:sp>
      <p:pic>
        <p:nvPicPr>
          <p:cNvPr id="1026" name="Picture 2" descr="Ejemplo de serie">
            <a:extLst>
              <a:ext uri="{FF2B5EF4-FFF2-40B4-BE49-F238E27FC236}">
                <a16:creationId xmlns:a16="http://schemas.microsoft.com/office/drawing/2014/main" id="{657B819E-C8B4-4C72-97FB-A4B4446741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4271866"/>
            <a:ext cx="8077200"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853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54;p3"/>
          <p:cNvSpPr txBox="1">
            <a:spLocks noGrp="1"/>
          </p:cNvSpPr>
          <p:nvPr/>
        </p:nvSpPr>
        <p:spPr>
          <a:xfrm>
            <a:off x="720570" y="1180730"/>
            <a:ext cx="10750859" cy="5086906"/>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lvl="0" indent="0" algn="just">
              <a:spcBef>
                <a:spcPts val="0"/>
              </a:spcBef>
              <a:buSzPts val="1800"/>
            </a:pPr>
            <a:r>
              <a:rPr lang="es-MX" b="1" dirty="0" err="1"/>
              <a:t>s.count</a:t>
            </a:r>
            <a:r>
              <a:rPr lang="es-MX" b="1" dirty="0"/>
              <a:t>() : </a:t>
            </a:r>
            <a:r>
              <a:rPr lang="es-MX" dirty="0"/>
              <a:t>Devuelve el número de elementos que no son nulos ni </a:t>
            </a:r>
            <a:r>
              <a:rPr lang="es-MX" dirty="0" err="1"/>
              <a:t>NaN</a:t>
            </a:r>
            <a:r>
              <a:rPr lang="es-MX" dirty="0"/>
              <a:t> en la serie s.</a:t>
            </a:r>
          </a:p>
          <a:p>
            <a:pPr marL="0" lvl="0" indent="0" algn="just">
              <a:spcBef>
                <a:spcPts val="0"/>
              </a:spcBef>
              <a:buSzPts val="1800"/>
            </a:pPr>
            <a:r>
              <a:rPr lang="es-MX" b="1" dirty="0" err="1"/>
              <a:t>s.sum</a:t>
            </a:r>
            <a:r>
              <a:rPr lang="es-MX" b="1" dirty="0"/>
              <a:t>() : </a:t>
            </a:r>
            <a:r>
              <a:rPr lang="es-MX" dirty="0"/>
              <a:t>Devuelve la suma de los datos de la serie s cuando los datos son de un tipo numérico, o la concatenación de ellos cuando son del tipo cadena str.</a:t>
            </a:r>
          </a:p>
          <a:p>
            <a:pPr marL="0" lvl="0" indent="0" algn="just">
              <a:spcBef>
                <a:spcPts val="0"/>
              </a:spcBef>
              <a:buSzPts val="1800"/>
            </a:pPr>
            <a:r>
              <a:rPr lang="es-MX" b="1" dirty="0" err="1"/>
              <a:t>s.value_counts</a:t>
            </a:r>
            <a:r>
              <a:rPr lang="es-MX" b="1" dirty="0"/>
              <a:t>() : </a:t>
            </a:r>
            <a:r>
              <a:rPr lang="es-MX" dirty="0"/>
              <a:t>Devuelve una serie con la frecuencia de cada valor de la serie s.</a:t>
            </a:r>
          </a:p>
          <a:p>
            <a:pPr marL="0" lvl="0" indent="0" algn="just">
              <a:spcBef>
                <a:spcPts val="0"/>
              </a:spcBef>
              <a:buSzPts val="1800"/>
            </a:pPr>
            <a:r>
              <a:rPr lang="es-MX" b="1" dirty="0" err="1"/>
              <a:t>s.min</a:t>
            </a:r>
            <a:r>
              <a:rPr lang="es-MX" b="1" dirty="0"/>
              <a:t>() : </a:t>
            </a:r>
            <a:r>
              <a:rPr lang="es-MX" dirty="0"/>
              <a:t>Devuelve el menor de los datos de la serie s.</a:t>
            </a:r>
          </a:p>
          <a:p>
            <a:pPr marL="0" lvl="0" indent="0" algn="just">
              <a:spcBef>
                <a:spcPts val="0"/>
              </a:spcBef>
              <a:buSzPts val="1800"/>
            </a:pPr>
            <a:r>
              <a:rPr lang="es-MX" b="1" dirty="0" err="1"/>
              <a:t>s.max</a:t>
            </a:r>
            <a:r>
              <a:rPr lang="es-MX" b="1" dirty="0"/>
              <a:t>() : </a:t>
            </a:r>
            <a:r>
              <a:rPr lang="es-MX" dirty="0"/>
              <a:t>Devuelve el mayor de los datos de la serie s.</a:t>
            </a:r>
          </a:p>
          <a:p>
            <a:pPr marL="0" lvl="0" indent="0" algn="just">
              <a:spcBef>
                <a:spcPts val="0"/>
              </a:spcBef>
              <a:buSzPts val="1800"/>
            </a:pPr>
            <a:r>
              <a:rPr lang="es-MX" b="1" dirty="0" err="1"/>
              <a:t>s.mean</a:t>
            </a:r>
            <a:r>
              <a:rPr lang="es-MX" b="1" dirty="0"/>
              <a:t>() : </a:t>
            </a:r>
            <a:r>
              <a:rPr lang="es-MX" dirty="0"/>
              <a:t>Devuelve la media de los datos de la serie s cuando los datos son de un tipo numérico.</a:t>
            </a:r>
          </a:p>
          <a:p>
            <a:pPr marL="0" lvl="0" indent="0" algn="just">
              <a:spcBef>
                <a:spcPts val="0"/>
              </a:spcBef>
              <a:buSzPts val="1800"/>
            </a:pPr>
            <a:r>
              <a:rPr lang="es-MX" b="1" dirty="0" err="1"/>
              <a:t>s.var</a:t>
            </a:r>
            <a:r>
              <a:rPr lang="es-MX" b="1" dirty="0"/>
              <a:t>() : </a:t>
            </a:r>
            <a:r>
              <a:rPr lang="es-MX" dirty="0"/>
              <a:t>Devuelve la varianza de los datos de la serie s cuando los datos son de un tipo numérico.</a:t>
            </a:r>
          </a:p>
          <a:p>
            <a:pPr marL="0" lvl="0" indent="0" algn="just">
              <a:spcBef>
                <a:spcPts val="0"/>
              </a:spcBef>
              <a:buSzPts val="1800"/>
            </a:pPr>
            <a:r>
              <a:rPr lang="es-MX" b="1" dirty="0" err="1"/>
              <a:t>s.std</a:t>
            </a:r>
            <a:r>
              <a:rPr lang="es-MX" b="1" dirty="0"/>
              <a:t>() </a:t>
            </a:r>
            <a:r>
              <a:rPr lang="es-MX" dirty="0"/>
              <a:t>: Devuelve la desviación típica de los datos de la serie s cuando los datos son de un tipo numérico.</a:t>
            </a:r>
          </a:p>
          <a:p>
            <a:pPr marL="0" lvl="0" indent="0" algn="just">
              <a:spcBef>
                <a:spcPts val="0"/>
              </a:spcBef>
              <a:buSzPts val="1800"/>
            </a:pPr>
            <a:r>
              <a:rPr lang="es-MX" b="1" dirty="0" err="1"/>
              <a:t>s.describe</a:t>
            </a:r>
            <a:r>
              <a:rPr lang="es-MX" b="1" dirty="0"/>
              <a:t>(): </a:t>
            </a:r>
            <a:r>
              <a:rPr lang="es-MX" dirty="0"/>
              <a:t>Devuelve una serie con un resumen descriptivo que incluye el número de datos, su suma, el mínimo, el máximo, la media, la desviación típica y los cuartiles.</a:t>
            </a:r>
          </a:p>
          <a:p>
            <a:pPr marL="0" lvl="0" indent="0" algn="just">
              <a:spcBef>
                <a:spcPts val="0"/>
              </a:spcBef>
              <a:buSzPts val="1800"/>
            </a:pPr>
            <a:r>
              <a:rPr lang="es-MX" b="1" dirty="0" err="1"/>
              <a:t>s.dropna</a:t>
            </a:r>
            <a:r>
              <a:rPr lang="es-MX" b="1" dirty="0"/>
              <a:t>() </a:t>
            </a:r>
            <a:r>
              <a:rPr lang="es-MX" dirty="0"/>
              <a:t>: Elimina los datos desconocidos o nulos de la serie s.</a:t>
            </a:r>
            <a:endParaRPr dirty="0"/>
          </a:p>
        </p:txBody>
      </p:sp>
    </p:spTree>
    <p:extLst>
      <p:ext uri="{BB962C8B-B14F-4D97-AF65-F5344CB8AC3E}">
        <p14:creationId xmlns:p14="http://schemas.microsoft.com/office/powerpoint/2010/main" val="552495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Google Shape;53;p3"/>
          <p:cNvSpPr txBox="1">
            <a:spLocks noGrp="1"/>
          </p:cNvSpPr>
          <p:nvPr/>
        </p:nvSpPr>
        <p:spPr>
          <a:xfrm>
            <a:off x="1524000" y="466079"/>
            <a:ext cx="9144000" cy="952907"/>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595959"/>
              </a:buClr>
              <a:buSzPts val="4800"/>
              <a:buFont typeface="Arial"/>
              <a:buNone/>
              <a:defRPr sz="48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lvl="0" indent="0" algn="ctr" rtl="0">
              <a:lnSpc>
                <a:spcPct val="90000"/>
              </a:lnSpc>
              <a:spcBef>
                <a:spcPts val="0"/>
              </a:spcBef>
              <a:spcAft>
                <a:spcPts val="0"/>
              </a:spcAft>
              <a:buClr>
                <a:srgbClr val="595959"/>
              </a:buClr>
              <a:buSzPts val="4800"/>
              <a:buFont typeface="Arial"/>
              <a:buNone/>
            </a:pPr>
            <a:r>
              <a:rPr lang="es-CO" dirty="0" err="1">
                <a:solidFill>
                  <a:schemeClr val="bg1"/>
                </a:solidFill>
              </a:rPr>
              <a:t>DataFrame</a:t>
            </a:r>
            <a:endParaRPr dirty="0">
              <a:solidFill>
                <a:schemeClr val="bg1"/>
              </a:solidFill>
            </a:endParaRPr>
          </a:p>
        </p:txBody>
      </p:sp>
      <p:sp>
        <p:nvSpPr>
          <p:cNvPr id="5" name="Google Shape;54;p3"/>
          <p:cNvSpPr txBox="1">
            <a:spLocks noGrp="1"/>
          </p:cNvSpPr>
          <p:nvPr/>
        </p:nvSpPr>
        <p:spPr>
          <a:xfrm>
            <a:off x="1524000" y="1418987"/>
            <a:ext cx="9144000" cy="2620354"/>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lvl="0" indent="0" algn="just">
              <a:spcBef>
                <a:spcPts val="0"/>
              </a:spcBef>
              <a:buSzPts val="1800"/>
            </a:pPr>
            <a:r>
              <a:rPr lang="es-MX" sz="2000" dirty="0">
                <a:solidFill>
                  <a:schemeClr val="bg1"/>
                </a:solidFill>
                <a:latin typeface="Arial"/>
                <a:ea typeface="Arial"/>
                <a:cs typeface="Arial"/>
                <a:sym typeface="Arial"/>
              </a:rPr>
              <a:t>Un objeto del tipo </a:t>
            </a:r>
            <a:r>
              <a:rPr lang="es-MX" sz="2000" dirty="0" err="1">
                <a:solidFill>
                  <a:schemeClr val="bg1"/>
                </a:solidFill>
                <a:latin typeface="Arial"/>
                <a:ea typeface="Arial"/>
                <a:cs typeface="Arial"/>
                <a:sym typeface="Arial"/>
              </a:rPr>
              <a:t>DataFrame</a:t>
            </a:r>
            <a:r>
              <a:rPr lang="es-MX" sz="2000" dirty="0">
                <a:solidFill>
                  <a:schemeClr val="bg1"/>
                </a:solidFill>
                <a:latin typeface="Arial"/>
                <a:ea typeface="Arial"/>
                <a:cs typeface="Arial"/>
                <a:sym typeface="Arial"/>
              </a:rPr>
              <a:t> define un conjunto de datos estructurado en forma de tabla donde cada columna es un objeto de tipo Series, es decir, todos los datos de una misma columna son del mismo tipo, y las filas son registros que pueden contender datos de distintos tipos.</a:t>
            </a:r>
          </a:p>
          <a:p>
            <a:pPr marL="0" lvl="0" indent="0" algn="just">
              <a:spcBef>
                <a:spcPts val="0"/>
              </a:spcBef>
              <a:buSzPts val="1800"/>
            </a:pPr>
            <a:endParaRPr lang="es-MX" sz="2000" dirty="0">
              <a:solidFill>
                <a:schemeClr val="bg1"/>
              </a:solidFill>
              <a:latin typeface="Arial"/>
              <a:ea typeface="Arial"/>
              <a:cs typeface="Arial"/>
              <a:sym typeface="Arial"/>
            </a:endParaRPr>
          </a:p>
          <a:p>
            <a:pPr marL="0" lvl="0" indent="0" algn="just">
              <a:spcBef>
                <a:spcPts val="0"/>
              </a:spcBef>
              <a:buSzPts val="1800"/>
            </a:pPr>
            <a:r>
              <a:rPr lang="es-MX" sz="2000" dirty="0">
                <a:solidFill>
                  <a:schemeClr val="bg1"/>
                </a:solidFill>
                <a:latin typeface="Arial"/>
                <a:ea typeface="Arial"/>
                <a:cs typeface="Arial"/>
                <a:sym typeface="Arial"/>
              </a:rPr>
              <a:t>Un </a:t>
            </a:r>
            <a:r>
              <a:rPr lang="es-MX" sz="2000" dirty="0" err="1">
                <a:solidFill>
                  <a:schemeClr val="bg1"/>
                </a:solidFill>
                <a:latin typeface="Arial"/>
                <a:ea typeface="Arial"/>
                <a:cs typeface="Arial"/>
                <a:sym typeface="Arial"/>
              </a:rPr>
              <a:t>DataFrame</a:t>
            </a:r>
            <a:r>
              <a:rPr lang="es-MX" sz="2000" dirty="0">
                <a:solidFill>
                  <a:schemeClr val="bg1"/>
                </a:solidFill>
                <a:latin typeface="Arial"/>
                <a:ea typeface="Arial"/>
                <a:cs typeface="Arial"/>
                <a:sym typeface="Arial"/>
              </a:rPr>
              <a:t> contiene dos índices, uno para las filas y otro para las columnas, y se puede acceder a sus elementos mediante los nombres de las filas y las columnas.</a:t>
            </a:r>
            <a:endParaRPr sz="2800" dirty="0">
              <a:solidFill>
                <a:schemeClr val="bg1"/>
              </a:solidFill>
            </a:endParaRPr>
          </a:p>
        </p:txBody>
      </p:sp>
      <p:pic>
        <p:nvPicPr>
          <p:cNvPr id="2050" name="Picture 2" descr="Ejemplo de DataFrame">
            <a:extLst>
              <a:ext uri="{FF2B5EF4-FFF2-40B4-BE49-F238E27FC236}">
                <a16:creationId xmlns:a16="http://schemas.microsoft.com/office/drawing/2014/main" id="{E67443C8-B6B7-4C7F-BC62-7C2621ED4C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3704" y="3895649"/>
            <a:ext cx="6369174" cy="2512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4166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Google Shape;54;p3"/>
          <p:cNvSpPr txBox="1">
            <a:spLocks noGrp="1"/>
          </p:cNvSpPr>
          <p:nvPr/>
        </p:nvSpPr>
        <p:spPr>
          <a:xfrm>
            <a:off x="1621655" y="1189606"/>
            <a:ext cx="9144000" cy="1136343"/>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lvl="0" indent="0" algn="just">
              <a:spcBef>
                <a:spcPts val="0"/>
              </a:spcBef>
              <a:buSzPts val="1800"/>
            </a:pPr>
            <a:r>
              <a:rPr lang="es-CO" dirty="0"/>
              <a:t>Los </a:t>
            </a:r>
            <a:r>
              <a:rPr lang="es-CO" dirty="0" err="1"/>
              <a:t>DataFrame</a:t>
            </a:r>
            <a:r>
              <a:rPr lang="es-CO" dirty="0"/>
              <a:t> pueden ser creados a </a:t>
            </a:r>
            <a:r>
              <a:rPr lang="es-CO" dirty="0" err="1"/>
              <a:t>travez</a:t>
            </a:r>
            <a:r>
              <a:rPr lang="es-CO" dirty="0"/>
              <a:t> de listas, diccionarios, arreglos series. También se pueden exportar archivos </a:t>
            </a:r>
            <a:r>
              <a:rPr lang="es-CO" dirty="0" err="1"/>
              <a:t>txt,csv,exel</a:t>
            </a:r>
            <a:r>
              <a:rPr lang="es-CO" dirty="0"/>
              <a:t> y </a:t>
            </a:r>
            <a:r>
              <a:rPr lang="es-CO" dirty="0" err="1"/>
              <a:t>json</a:t>
            </a:r>
            <a:r>
              <a:rPr lang="es-CO" dirty="0"/>
              <a:t>.</a:t>
            </a:r>
          </a:p>
          <a:p>
            <a:pPr marL="0" lvl="0" indent="0" algn="just">
              <a:spcBef>
                <a:spcPts val="0"/>
              </a:spcBef>
              <a:buSzPts val="1800"/>
            </a:pPr>
            <a:r>
              <a:rPr lang="es-CO" dirty="0"/>
              <a:t>Algunos comandos útiles son.</a:t>
            </a:r>
          </a:p>
          <a:p>
            <a:pPr marL="0" lvl="0" indent="0" algn="just">
              <a:spcBef>
                <a:spcPts val="0"/>
              </a:spcBef>
              <a:buSzPts val="1800"/>
            </a:pPr>
            <a:endParaRPr lang="es-CO" dirty="0"/>
          </a:p>
          <a:p>
            <a:pPr marL="0" lvl="0" indent="0" algn="just">
              <a:spcBef>
                <a:spcPts val="0"/>
              </a:spcBef>
              <a:buSzPts val="1800"/>
            </a:pPr>
            <a:endParaRPr dirty="0"/>
          </a:p>
        </p:txBody>
      </p:sp>
      <p:sp>
        <p:nvSpPr>
          <p:cNvPr id="4" name="Rectángulo 3">
            <a:extLst>
              <a:ext uri="{FF2B5EF4-FFF2-40B4-BE49-F238E27FC236}">
                <a16:creationId xmlns:a16="http://schemas.microsoft.com/office/drawing/2014/main" id="{D21BC4CC-293D-4F40-8D9A-123EAF219A3E}"/>
              </a:ext>
            </a:extLst>
          </p:cNvPr>
          <p:cNvSpPr/>
          <p:nvPr/>
        </p:nvSpPr>
        <p:spPr>
          <a:xfrm>
            <a:off x="1621655" y="2392077"/>
            <a:ext cx="5684631" cy="369332"/>
          </a:xfrm>
          <a:prstGeom prst="rect">
            <a:avLst/>
          </a:prstGeom>
        </p:spPr>
        <p:txBody>
          <a:bodyPr wrap="square">
            <a:spAutoFit/>
          </a:bodyPr>
          <a:lstStyle/>
          <a:p>
            <a:pPr algn="just">
              <a:buSzPts val="1800"/>
            </a:pPr>
            <a:endParaRPr lang="es-CO" b="1" dirty="0"/>
          </a:p>
        </p:txBody>
      </p:sp>
      <p:sp>
        <p:nvSpPr>
          <p:cNvPr id="6" name="Google Shape;54;p3">
            <a:extLst>
              <a:ext uri="{FF2B5EF4-FFF2-40B4-BE49-F238E27FC236}">
                <a16:creationId xmlns:a16="http://schemas.microsoft.com/office/drawing/2014/main" id="{5ECF71A4-F18A-4AF3-95C5-A39759AC982B}"/>
              </a:ext>
            </a:extLst>
          </p:cNvPr>
          <p:cNvSpPr txBox="1">
            <a:spLocks noGrp="1"/>
          </p:cNvSpPr>
          <p:nvPr/>
        </p:nvSpPr>
        <p:spPr>
          <a:xfrm>
            <a:off x="1157056" y="2392077"/>
            <a:ext cx="10179728" cy="4124133"/>
          </a:xfrm>
          <a:prstGeom prst="rect">
            <a:avLst/>
          </a:prstGeom>
          <a:noFill/>
          <a:ln>
            <a:noFill/>
          </a:ln>
        </p:spPr>
        <p:txBody>
          <a:bodyPr spcFirstLastPara="1" wrap="square" lIns="91425" tIns="45700" rIns="91425" bIns="45700" numCol="2" anchor="t" anchorCtr="0">
            <a:normAutofit fontScale="92500" lnSpcReduction="10000"/>
          </a:bodyPr>
          <a:lstStyle>
            <a:defPPr marR="0" lvl="0" algn="l" rtl="0">
              <a:lnSpc>
                <a:spcPct val="100000"/>
              </a:lnSpc>
              <a:spcBef>
                <a:spcPts val="0"/>
              </a:spcBef>
              <a:spcAft>
                <a:spcPts val="0"/>
              </a:spcAft>
            </a:defPPr>
            <a:lvl1pPr marL="457200" marR="0" lvl="0" indent="-228600" algn="ctr"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L="1371600" marR="0" lvl="2" indent="-355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L="1828800" marR="0" lvl="3"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L="2286000" marR="0" lvl="4"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indent="0" algn="l">
              <a:spcBef>
                <a:spcPts val="0"/>
              </a:spcBef>
              <a:buSzPts val="1800"/>
            </a:pPr>
            <a:r>
              <a:rPr lang="es-CO" b="1" dirty="0" err="1"/>
              <a:t>pd.read_json</a:t>
            </a:r>
            <a:r>
              <a:rPr lang="es-CO" dirty="0"/>
              <a:t>: Lee archivos .</a:t>
            </a:r>
            <a:r>
              <a:rPr lang="es-CO" dirty="0" err="1"/>
              <a:t>json</a:t>
            </a:r>
            <a:r>
              <a:rPr lang="es-CO" dirty="0"/>
              <a:t>.</a:t>
            </a:r>
          </a:p>
          <a:p>
            <a:pPr marL="0" indent="0" algn="l">
              <a:spcBef>
                <a:spcPts val="0"/>
              </a:spcBef>
              <a:buSzPts val="1800"/>
            </a:pPr>
            <a:endParaRPr lang="es-CO" dirty="0"/>
          </a:p>
          <a:p>
            <a:pPr marL="0" indent="0" algn="l">
              <a:spcBef>
                <a:spcPts val="0"/>
              </a:spcBef>
              <a:buSzPts val="1800"/>
            </a:pPr>
            <a:r>
              <a:rPr lang="es-CO" b="1" dirty="0" err="1"/>
              <a:t>pd.read_Excel</a:t>
            </a:r>
            <a:r>
              <a:rPr lang="es-CO" b="1" dirty="0"/>
              <a:t>: </a:t>
            </a:r>
            <a:r>
              <a:rPr lang="es-CO" dirty="0"/>
              <a:t>Lee archivos .xlsx.</a:t>
            </a:r>
          </a:p>
          <a:p>
            <a:pPr marL="0" indent="0" algn="l">
              <a:spcBef>
                <a:spcPts val="0"/>
              </a:spcBef>
              <a:buSzPts val="1800"/>
            </a:pPr>
            <a:endParaRPr lang="es-CO" dirty="0"/>
          </a:p>
          <a:p>
            <a:pPr marL="0" indent="0" algn="l">
              <a:spcBef>
                <a:spcPts val="0"/>
              </a:spcBef>
              <a:buSzPts val="1800"/>
            </a:pPr>
            <a:r>
              <a:rPr lang="es-CO" b="1" dirty="0" err="1"/>
              <a:t>pd.read_csv</a:t>
            </a:r>
            <a:r>
              <a:rPr lang="es-CO" b="1" dirty="0"/>
              <a:t>: </a:t>
            </a:r>
            <a:r>
              <a:rPr lang="es-CO" dirty="0"/>
              <a:t>Lee </a:t>
            </a:r>
            <a:r>
              <a:rPr lang="es-CO" dirty="0" err="1"/>
              <a:t>arvios</a:t>
            </a:r>
            <a:r>
              <a:rPr lang="es-CO" dirty="0"/>
              <a:t> .</a:t>
            </a:r>
            <a:r>
              <a:rPr lang="es-CO" dirty="0" err="1"/>
              <a:t>csv</a:t>
            </a:r>
            <a:r>
              <a:rPr lang="es-CO" dirty="0"/>
              <a:t> y .</a:t>
            </a:r>
            <a:r>
              <a:rPr lang="es-CO" dirty="0" err="1"/>
              <a:t>txt</a:t>
            </a:r>
            <a:endParaRPr lang="es-CO" dirty="0"/>
          </a:p>
          <a:p>
            <a:pPr marL="0" indent="0" algn="l">
              <a:spcBef>
                <a:spcPts val="0"/>
              </a:spcBef>
              <a:buSzPts val="1800"/>
            </a:pPr>
            <a:endParaRPr lang="es-CO" dirty="0"/>
          </a:p>
          <a:p>
            <a:pPr marL="0" indent="0" algn="l">
              <a:spcBef>
                <a:spcPts val="0"/>
              </a:spcBef>
              <a:buSzPts val="1800"/>
            </a:pPr>
            <a:r>
              <a:rPr lang="es-MX" b="1" dirty="0"/>
              <a:t>df.info() : </a:t>
            </a:r>
            <a:r>
              <a:rPr lang="es-MX" sz="2200" dirty="0"/>
              <a:t>Devuelve inúmero de filas, número de columnas, índices, tipo de las columnas y memoria usado.</a:t>
            </a:r>
          </a:p>
          <a:p>
            <a:pPr marL="0" indent="0" algn="l">
              <a:spcBef>
                <a:spcPts val="0"/>
              </a:spcBef>
              <a:buSzPts val="1800"/>
            </a:pPr>
            <a:endParaRPr lang="es-MX" dirty="0"/>
          </a:p>
          <a:p>
            <a:pPr marL="0" indent="0" algn="l">
              <a:spcBef>
                <a:spcPts val="0"/>
              </a:spcBef>
              <a:buSzPts val="1800"/>
            </a:pPr>
            <a:r>
              <a:rPr lang="es-MX" b="1" dirty="0" err="1"/>
              <a:t>df.shape</a:t>
            </a:r>
            <a:r>
              <a:rPr lang="es-MX" b="1" dirty="0"/>
              <a:t>: </a:t>
            </a:r>
            <a:r>
              <a:rPr lang="es-MX" dirty="0"/>
              <a:t>Devuelve una tupla con el número de filas y columnas</a:t>
            </a:r>
          </a:p>
          <a:p>
            <a:pPr marL="0" indent="0" algn="l">
              <a:spcBef>
                <a:spcPts val="0"/>
              </a:spcBef>
              <a:buSzPts val="1800"/>
            </a:pPr>
            <a:endParaRPr lang="es-MX" dirty="0"/>
          </a:p>
          <a:p>
            <a:pPr marL="0" indent="0" algn="l">
              <a:spcBef>
                <a:spcPts val="0"/>
              </a:spcBef>
              <a:buSzPts val="1800"/>
            </a:pPr>
            <a:r>
              <a:rPr lang="es-MX" b="1" dirty="0" err="1"/>
              <a:t>df.size</a:t>
            </a:r>
            <a:r>
              <a:rPr lang="es-MX" b="1" dirty="0"/>
              <a:t> : </a:t>
            </a:r>
            <a:r>
              <a:rPr lang="es-MX" dirty="0"/>
              <a:t>Devuelve el número de elementos del</a:t>
            </a:r>
          </a:p>
          <a:p>
            <a:pPr marL="0" indent="0" algn="l">
              <a:spcBef>
                <a:spcPts val="0"/>
              </a:spcBef>
              <a:buSzPts val="1800"/>
            </a:pPr>
            <a:endParaRPr lang="es-MX" dirty="0"/>
          </a:p>
          <a:p>
            <a:pPr marL="0" indent="0" algn="l">
              <a:spcBef>
                <a:spcPts val="0"/>
              </a:spcBef>
              <a:buSzPts val="1800"/>
            </a:pPr>
            <a:r>
              <a:rPr lang="es-MX" b="1" dirty="0" err="1"/>
              <a:t>df.columns</a:t>
            </a:r>
            <a:r>
              <a:rPr lang="es-MX" b="1" dirty="0"/>
              <a:t> </a:t>
            </a:r>
            <a:r>
              <a:rPr lang="es-MX" dirty="0"/>
              <a:t>: Devuelve una lista con los nombres de las columnas.</a:t>
            </a:r>
          </a:p>
          <a:p>
            <a:pPr marL="0" indent="0" algn="l">
              <a:spcBef>
                <a:spcPts val="0"/>
              </a:spcBef>
              <a:buSzPts val="1800"/>
            </a:pPr>
            <a:endParaRPr lang="es-MX" dirty="0"/>
          </a:p>
          <a:p>
            <a:pPr marL="0" indent="0" algn="l">
              <a:spcBef>
                <a:spcPts val="0"/>
              </a:spcBef>
              <a:buSzPts val="1800"/>
            </a:pPr>
            <a:r>
              <a:rPr lang="es-MX" b="1" dirty="0" err="1"/>
              <a:t>df.index</a:t>
            </a:r>
            <a:r>
              <a:rPr lang="es-MX" b="1" dirty="0"/>
              <a:t> : </a:t>
            </a:r>
            <a:r>
              <a:rPr lang="es-MX" dirty="0"/>
              <a:t>Devuelve una lista con los nombres de las filas.</a:t>
            </a:r>
          </a:p>
          <a:p>
            <a:pPr marL="0" indent="0" algn="l">
              <a:spcBef>
                <a:spcPts val="0"/>
              </a:spcBef>
              <a:buSzPts val="1800"/>
            </a:pPr>
            <a:endParaRPr lang="es-MX" dirty="0"/>
          </a:p>
          <a:p>
            <a:pPr marL="0" indent="0" algn="l">
              <a:spcBef>
                <a:spcPts val="0"/>
              </a:spcBef>
              <a:buSzPts val="1800"/>
            </a:pPr>
            <a:r>
              <a:rPr lang="es-MX" b="1" dirty="0" err="1"/>
              <a:t>df.dtypes</a:t>
            </a:r>
            <a:r>
              <a:rPr lang="es-MX" b="1" dirty="0"/>
              <a:t> : </a:t>
            </a:r>
            <a:r>
              <a:rPr lang="es-MX" dirty="0"/>
              <a:t>Devuelve una serie con los tipos de datos de las columnas.</a:t>
            </a:r>
          </a:p>
          <a:p>
            <a:pPr marL="0" indent="0" algn="l">
              <a:spcBef>
                <a:spcPts val="0"/>
              </a:spcBef>
              <a:buSzPts val="1800"/>
            </a:pPr>
            <a:endParaRPr lang="es-MX" dirty="0"/>
          </a:p>
          <a:p>
            <a:pPr marL="0" indent="0" algn="l">
              <a:spcBef>
                <a:spcPts val="0"/>
              </a:spcBef>
              <a:buSzPts val="1800"/>
            </a:pPr>
            <a:r>
              <a:rPr lang="es-MX" b="1" dirty="0" err="1"/>
              <a:t>df.head</a:t>
            </a:r>
            <a:r>
              <a:rPr lang="es-MX" b="1" dirty="0"/>
              <a:t>(n) : </a:t>
            </a:r>
            <a:r>
              <a:rPr lang="es-MX" dirty="0"/>
              <a:t>Devuelve las n primeras filas.</a:t>
            </a:r>
          </a:p>
          <a:p>
            <a:pPr marL="0" indent="0" algn="l">
              <a:spcBef>
                <a:spcPts val="0"/>
              </a:spcBef>
              <a:buSzPts val="1800"/>
            </a:pPr>
            <a:endParaRPr lang="es-MX" dirty="0"/>
          </a:p>
          <a:p>
            <a:pPr marL="0" indent="0" algn="l">
              <a:spcBef>
                <a:spcPts val="0"/>
              </a:spcBef>
              <a:buSzPts val="1800"/>
            </a:pPr>
            <a:r>
              <a:rPr lang="es-MX" b="1" dirty="0" err="1"/>
              <a:t>df.tail</a:t>
            </a:r>
            <a:r>
              <a:rPr lang="es-MX" b="1" dirty="0"/>
              <a:t>(n) : </a:t>
            </a:r>
            <a:r>
              <a:rPr lang="es-MX" dirty="0"/>
              <a:t>Devuelve las n últimas filas.</a:t>
            </a:r>
            <a:endParaRPr lang="es-CO" dirty="0"/>
          </a:p>
          <a:p>
            <a:pPr marL="0" indent="0" algn="l">
              <a:spcBef>
                <a:spcPts val="0"/>
              </a:spcBef>
              <a:buSzPts val="1800"/>
            </a:pPr>
            <a:endParaRPr lang="es-CO" dirty="0"/>
          </a:p>
          <a:p>
            <a:pPr marL="0" indent="0" algn="l">
              <a:spcBef>
                <a:spcPts val="0"/>
              </a:spcBef>
              <a:buSzPts val="1800"/>
            </a:pPr>
            <a:endParaRPr lang="es-CO" dirty="0"/>
          </a:p>
          <a:p>
            <a:pPr marL="0" lvl="0" indent="0" algn="just">
              <a:spcBef>
                <a:spcPts val="0"/>
              </a:spcBef>
              <a:buSzPts val="1800"/>
            </a:pPr>
            <a:endParaRPr lang="es-CO" dirty="0"/>
          </a:p>
        </p:txBody>
      </p:sp>
    </p:spTree>
    <p:extLst>
      <p:ext uri="{BB962C8B-B14F-4D97-AF65-F5344CB8AC3E}">
        <p14:creationId xmlns:p14="http://schemas.microsoft.com/office/powerpoint/2010/main" val="2249793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3091123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7915</TotalTime>
  <Words>757</Words>
  <Application>Microsoft Office PowerPoint</Application>
  <PresentationFormat>Panorámica</PresentationFormat>
  <Paragraphs>62</Paragraphs>
  <Slides>9</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Arial Narrow</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Nicolás Arteaga Hernández</dc:creator>
  <cp:lastModifiedBy>manuel botero</cp:lastModifiedBy>
  <cp:revision>21</cp:revision>
  <dcterms:created xsi:type="dcterms:W3CDTF">2022-02-01T21:22:47Z</dcterms:created>
  <dcterms:modified xsi:type="dcterms:W3CDTF">2022-07-14T20:44:24Z</dcterms:modified>
</cp:coreProperties>
</file>

<file path=docProps/thumbnail.jpeg>
</file>